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9" r:id="rId4"/>
  </p:sldMasterIdLst>
  <p:notesMasterIdLst>
    <p:notesMasterId r:id="rId25"/>
  </p:notesMasterIdLst>
  <p:handoutMasterIdLst>
    <p:handoutMasterId r:id="rId26"/>
  </p:handoutMasterIdLst>
  <p:sldIdLst>
    <p:sldId id="257" r:id="rId5"/>
    <p:sldId id="283" r:id="rId6"/>
    <p:sldId id="284" r:id="rId7"/>
    <p:sldId id="285" r:id="rId8"/>
    <p:sldId id="259" r:id="rId9"/>
    <p:sldId id="262" r:id="rId10"/>
    <p:sldId id="290" r:id="rId11"/>
    <p:sldId id="263" r:id="rId12"/>
    <p:sldId id="275" r:id="rId13"/>
    <p:sldId id="280" r:id="rId14"/>
    <p:sldId id="279" r:id="rId15"/>
    <p:sldId id="276" r:id="rId16"/>
    <p:sldId id="277" r:id="rId17"/>
    <p:sldId id="287" r:id="rId18"/>
    <p:sldId id="281" r:id="rId19"/>
    <p:sldId id="282" r:id="rId20"/>
    <p:sldId id="286" r:id="rId21"/>
    <p:sldId id="289" r:id="rId22"/>
    <p:sldId id="292" r:id="rId23"/>
    <p:sldId id="288" r:id="rId24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043E6-50A7-408C-A1EF-8B8C01962BFA}" v="5" dt="2022-06-21T22:39:17.255"/>
    <p1510:client id="{07463C3F-79B7-4263-AF7E-5DA45B5A2256}" v="2" dt="2022-06-21T22:34:36.023"/>
    <p1510:client id="{0EE6FE97-D084-4C02-A468-A66166635A34}" v="1" dt="2022-06-25T13:57:30.290"/>
    <p1510:client id="{18B176BA-4EFE-40DE-97D5-5A9FAF732B9B}" v="106" dt="2022-06-21T22:52:40.335"/>
    <p1510:client id="{1AD1B724-17C3-40FE-A713-E4CB51165C27}" v="33" dt="2022-06-27T16:18:23.114"/>
    <p1510:client id="{1DCEB63E-F1D8-4804-95AE-CCFBFA072D4D}" v="78" dt="2022-06-25T13:25:18.481"/>
    <p1510:client id="{382A311B-639D-46F2-B220-1AFF78269C33}" v="1" dt="2022-06-27T16:20:08.359"/>
    <p1510:client id="{3B295910-3ED8-4417-93DB-B4BD14863A83}" v="6" dt="2022-06-25T13:43:35.242"/>
    <p1510:client id="{41520B95-10A3-492E-82F8-19CE62DF06E6}" v="156" dt="2022-06-21T23:22:54.323"/>
    <p1510:client id="{4925B61D-326D-43DF-9998-1527F7F4F2E3}" v="11" dt="2022-06-24T22:13:55.277"/>
    <p1510:client id="{57E31A10-02A7-416F-BB12-06E93DE79223}" v="3" dt="2022-06-24T22:33:40.966"/>
    <p1510:client id="{66914A43-D31C-4001-BB28-664FF7420D08}" v="11" dt="2022-06-25T13:36:39.216"/>
    <p1510:client id="{A372704B-CA0B-4B17-94CF-34F809F3977B}" v="6" dt="2022-06-21T22:40:02.332"/>
    <p1510:client id="{BBE65116-0695-4C9B-9541-57D32A4B19F9}" v="14" dt="2022-06-24T22:42:17.923"/>
    <p1510:client id="{E5972BDD-6288-4543-879D-361EC1AE6252}" v="162" dt="2022-06-24T15:44:15.981"/>
    <p1510:client id="{E8475C46-A46D-4793-8AF5-20662BD3B689}" v="1" dt="2022-06-24T15:51:43.947"/>
    <p1510:client id="{F1621961-F1AA-4C3E-8718-65BA2AB6679D}" v="37" dt="2022-06-25T13:48:05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3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WYLLIAN BETEGHELLA" userId="S::luca.beteghella@fatec.sp.gov.br::9295c37e-416f-4728-af6b-10bcf77a2147" providerId="AD" clId="Web-{1AD1B724-17C3-40FE-A713-E4CB51165C27}"/>
    <pc:docChg chg="addSld delSld modSld sldOrd">
      <pc:chgData name="LUCA WYLLIAN BETEGHELLA" userId="S::luca.beteghella@fatec.sp.gov.br::9295c37e-416f-4728-af6b-10bcf77a2147" providerId="AD" clId="Web-{1AD1B724-17C3-40FE-A713-E4CB51165C27}" dt="2022-06-27T16:18:23.114" v="30" actId="14100"/>
      <pc:docMkLst>
        <pc:docMk/>
      </pc:docMkLst>
      <pc:sldChg chg="ord">
        <pc:chgData name="LUCA WYLLIAN BETEGHELLA" userId="S::luca.beteghella@fatec.sp.gov.br::9295c37e-416f-4728-af6b-10bcf77a2147" providerId="AD" clId="Web-{1AD1B724-17C3-40FE-A713-E4CB51165C27}" dt="2022-06-27T16:12:12.432" v="3"/>
        <pc:sldMkLst>
          <pc:docMk/>
          <pc:sldMk cId="2883812414" sldId="281"/>
        </pc:sldMkLst>
      </pc:sldChg>
      <pc:sldChg chg="ord">
        <pc:chgData name="LUCA WYLLIAN BETEGHELLA" userId="S::luca.beteghella@fatec.sp.gov.br::9295c37e-416f-4728-af6b-10bcf77a2147" providerId="AD" clId="Web-{1AD1B724-17C3-40FE-A713-E4CB51165C27}" dt="2022-06-27T16:12:10.307" v="2"/>
        <pc:sldMkLst>
          <pc:docMk/>
          <pc:sldMk cId="1494823605" sldId="282"/>
        </pc:sldMkLst>
      </pc:sldChg>
      <pc:sldChg chg="modSp">
        <pc:chgData name="LUCA WYLLIAN BETEGHELLA" userId="S::luca.beteghella@fatec.sp.gov.br::9295c37e-416f-4728-af6b-10bcf77a2147" providerId="AD" clId="Web-{1AD1B724-17C3-40FE-A713-E4CB51165C27}" dt="2022-06-27T16:13:32.653" v="10" actId="20577"/>
        <pc:sldMkLst>
          <pc:docMk/>
          <pc:sldMk cId="28936015" sldId="288"/>
        </pc:sldMkLst>
        <pc:spChg chg="mod">
          <ac:chgData name="LUCA WYLLIAN BETEGHELLA" userId="S::luca.beteghella@fatec.sp.gov.br::9295c37e-416f-4728-af6b-10bcf77a2147" providerId="AD" clId="Web-{1AD1B724-17C3-40FE-A713-E4CB51165C27}" dt="2022-06-27T16:13:32.653" v="10" actId="20577"/>
          <ac:spMkLst>
            <pc:docMk/>
            <pc:sldMk cId="28936015" sldId="288"/>
            <ac:spMk id="3" creationId="{00000000-0000-0000-0000-000000000000}"/>
          </ac:spMkLst>
        </pc:spChg>
      </pc:sldChg>
      <pc:sldChg chg="addSp delSp modSp new del mod modClrScheme chgLayout">
        <pc:chgData name="LUCA WYLLIAN BETEGHELLA" userId="S::luca.beteghella@fatec.sp.gov.br::9295c37e-416f-4728-af6b-10bcf77a2147" providerId="AD" clId="Web-{1AD1B724-17C3-40FE-A713-E4CB51165C27}" dt="2022-06-27T16:17:12.284" v="21"/>
        <pc:sldMkLst>
          <pc:docMk/>
          <pc:sldMk cId="2180883499" sldId="291"/>
        </pc:sldMkLst>
        <pc:spChg chg="del">
          <ac:chgData name="LUCA WYLLIAN BETEGHELLA" userId="S::luca.beteghella@fatec.sp.gov.br::9295c37e-416f-4728-af6b-10bcf77a2147" providerId="AD" clId="Web-{1AD1B724-17C3-40FE-A713-E4CB51165C27}" dt="2022-06-27T16:16:26.642" v="12"/>
          <ac:spMkLst>
            <pc:docMk/>
            <pc:sldMk cId="2180883499" sldId="291"/>
            <ac:spMk id="2" creationId="{9D66AA84-FF09-579A-7044-DF65D593365A}"/>
          </ac:spMkLst>
        </pc:spChg>
        <pc:spChg chg="del">
          <ac:chgData name="LUCA WYLLIAN BETEGHELLA" userId="S::luca.beteghella@fatec.sp.gov.br::9295c37e-416f-4728-af6b-10bcf77a2147" providerId="AD" clId="Web-{1AD1B724-17C3-40FE-A713-E4CB51165C27}" dt="2022-06-27T16:16:26.642" v="12"/>
          <ac:spMkLst>
            <pc:docMk/>
            <pc:sldMk cId="2180883499" sldId="291"/>
            <ac:spMk id="3" creationId="{8F05F279-2262-7EBC-2A89-B5BA6D5596DD}"/>
          </ac:spMkLst>
        </pc:spChg>
        <pc:spChg chg="mod ord">
          <ac:chgData name="LUCA WYLLIAN BETEGHELLA" userId="S::luca.beteghella@fatec.sp.gov.br::9295c37e-416f-4728-af6b-10bcf77a2147" providerId="AD" clId="Web-{1AD1B724-17C3-40FE-A713-E4CB51165C27}" dt="2022-06-27T16:16:26.642" v="12"/>
          <ac:spMkLst>
            <pc:docMk/>
            <pc:sldMk cId="2180883499" sldId="291"/>
            <ac:spMk id="4" creationId="{FAD6B643-FD5B-5C23-0956-008E586CB403}"/>
          </ac:spMkLst>
        </pc:spChg>
        <pc:picChg chg="add del mod">
          <ac:chgData name="LUCA WYLLIAN BETEGHELLA" userId="S::luca.beteghella@fatec.sp.gov.br::9295c37e-416f-4728-af6b-10bcf77a2147" providerId="AD" clId="Web-{1AD1B724-17C3-40FE-A713-E4CB51165C27}" dt="2022-06-27T16:17:02.456" v="19"/>
          <ac:picMkLst>
            <pc:docMk/>
            <pc:sldMk cId="2180883499" sldId="291"/>
            <ac:picMk id="5" creationId="{E6484F31-CBE2-6C6D-A31A-236EEB1AF8C1}"/>
          </ac:picMkLst>
        </pc:picChg>
      </pc:sldChg>
      <pc:sldChg chg="addSp delSp modSp add replId">
        <pc:chgData name="LUCA WYLLIAN BETEGHELLA" userId="S::luca.beteghella@fatec.sp.gov.br::9295c37e-416f-4728-af6b-10bcf77a2147" providerId="AD" clId="Web-{1AD1B724-17C3-40FE-A713-E4CB51165C27}" dt="2022-06-27T16:18:23.114" v="30" actId="14100"/>
        <pc:sldMkLst>
          <pc:docMk/>
          <pc:sldMk cId="1943658118" sldId="292"/>
        </pc:sldMkLst>
        <pc:picChg chg="add mod">
          <ac:chgData name="LUCA WYLLIAN BETEGHELLA" userId="S::luca.beteghella@fatec.sp.gov.br::9295c37e-416f-4728-af6b-10bcf77a2147" providerId="AD" clId="Web-{1AD1B724-17C3-40FE-A713-E4CB51165C27}" dt="2022-06-27T16:18:23.114" v="30" actId="14100"/>
          <ac:picMkLst>
            <pc:docMk/>
            <pc:sldMk cId="1943658118" sldId="292"/>
            <ac:picMk id="2" creationId="{B1444CCD-71BA-CED1-029E-ACA974E56CFF}"/>
          </ac:picMkLst>
        </pc:picChg>
        <pc:picChg chg="del">
          <ac:chgData name="LUCA WYLLIAN BETEGHELLA" userId="S::luca.beteghella@fatec.sp.gov.br::9295c37e-416f-4728-af6b-10bcf77a2147" providerId="AD" clId="Web-{1AD1B724-17C3-40FE-A713-E4CB51165C27}" dt="2022-06-27T16:18:12.848" v="28"/>
          <ac:picMkLst>
            <pc:docMk/>
            <pc:sldMk cId="1943658118" sldId="292"/>
            <ac:picMk id="8" creationId="{40FAB877-CBE2-76CF-B258-B1D79F41D2A8}"/>
          </ac:picMkLst>
        </pc:picChg>
      </pc:sldChg>
    </pc:docChg>
  </pc:docChgLst>
  <pc:docChgLst>
    <pc:chgData name="LUCA WYLLIAN BETEGHELLA" userId="S::luca.beteghella@fatec.sp.gov.br::9295c37e-416f-4728-af6b-10bcf77a2147" providerId="AD" clId="Web-{382A311B-639D-46F2-B220-1AFF78269C33}"/>
    <pc:docChg chg="modSld">
      <pc:chgData name="LUCA WYLLIAN BETEGHELLA" userId="S::luca.beteghella@fatec.sp.gov.br::9295c37e-416f-4728-af6b-10bcf77a2147" providerId="AD" clId="Web-{382A311B-639D-46F2-B220-1AFF78269C33}" dt="2022-06-27T16:20:08.359" v="0" actId="14100"/>
      <pc:docMkLst>
        <pc:docMk/>
      </pc:docMkLst>
      <pc:sldChg chg="modSp">
        <pc:chgData name="LUCA WYLLIAN BETEGHELLA" userId="S::luca.beteghella@fatec.sp.gov.br::9295c37e-416f-4728-af6b-10bcf77a2147" providerId="AD" clId="Web-{382A311B-639D-46F2-B220-1AFF78269C33}" dt="2022-06-27T16:20:08.359" v="0" actId="14100"/>
        <pc:sldMkLst>
          <pc:docMk/>
          <pc:sldMk cId="1943658118" sldId="292"/>
        </pc:sldMkLst>
        <pc:picChg chg="mod">
          <ac:chgData name="LUCA WYLLIAN BETEGHELLA" userId="S::luca.beteghella@fatec.sp.gov.br::9295c37e-416f-4728-af6b-10bcf77a2147" providerId="AD" clId="Web-{382A311B-639D-46F2-B220-1AFF78269C33}" dt="2022-06-27T16:20:08.359" v="0" actId="14100"/>
          <ac:picMkLst>
            <pc:docMk/>
            <pc:sldMk cId="1943658118" sldId="292"/>
            <ac:picMk id="2" creationId="{B1444CCD-71BA-CED1-029E-ACA974E56CF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 texto Mestre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25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8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451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pPr rtl="0"/>
              <a:t>‹#›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099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55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232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309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51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19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41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057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927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7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22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18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29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49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pt-BR"/>
              <a:t>01/08/2016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763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pt/create/image" TargetMode="External"/><Relationship Id="rId2" Type="http://schemas.openxmlformats.org/officeDocument/2006/relationships/hyperlink" Target="https://www.figma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5960" cy="4188315"/>
          </a:xfrm>
          <a:prstGeom prst="rect">
            <a:avLst/>
          </a:prstGeom>
        </p:spPr>
      </p:pic>
      <p:pic>
        <p:nvPicPr>
          <p:cNvPr id="27" name="Picture 3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015" cy="2365453"/>
          </a:xfrm>
          <a:prstGeom prst="rect">
            <a:avLst/>
          </a:prstGeom>
        </p:spPr>
      </p:pic>
      <p:sp>
        <p:nvSpPr>
          <p:cNvPr id="28" name="Oval 3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770" y="1676400"/>
            <a:ext cx="281866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3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28" y="0"/>
            <a:ext cx="1602970" cy="1141407"/>
          </a:xfrm>
          <a:prstGeom prst="rect">
            <a:avLst/>
          </a:prstGeom>
        </p:spPr>
      </p:pic>
      <p:pic>
        <p:nvPicPr>
          <p:cNvPr id="32" name="Picture 3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6" y="6096000"/>
            <a:ext cx="993476" cy="762000"/>
          </a:xfrm>
          <a:prstGeom prst="rect">
            <a:avLst/>
          </a:prstGeom>
        </p:spPr>
      </p:pic>
      <p:sp>
        <p:nvSpPr>
          <p:cNvPr id="34" name="Rectangle 3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40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88520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42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7668" y="3753695"/>
            <a:ext cx="3471156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40B993F7-C58A-6BDF-DF95-EB085A58C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42" y="651232"/>
            <a:ext cx="5123492" cy="3291844"/>
          </a:xfrm>
          <a:prstGeom prst="rect">
            <a:avLst/>
          </a:prstGeom>
          <a:effectLst/>
        </p:spPr>
      </p:pic>
      <p:sp>
        <p:nvSpPr>
          <p:cNvPr id="42" name="Freeform: Shape 4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88825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6750" y="4854346"/>
            <a:ext cx="9146967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/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		</a:t>
            </a:r>
            <a:r>
              <a:rPr lang="en-US" sz="48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>
                <a:solidFill>
                  <a:srgbClr val="EBEBEB"/>
                </a:solidFill>
              </a:rPr>
              <a:t>Interdisciplinar</a:t>
            </a:r>
            <a:endParaRPr lang="en-US" sz="48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4" descr="Logotipo&#10;&#10;Descrição gerada automaticamente">
            <a:extLst>
              <a:ext uri="{FF2B5EF4-FFF2-40B4-BE49-F238E27FC236}">
                <a16:creationId xmlns:a16="http://schemas.microsoft.com/office/drawing/2014/main" id="{A9C66084-A333-3EA1-65D8-DBB33983A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533" y="458251"/>
            <a:ext cx="4030306" cy="3554262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>
                <a:solidFill>
                  <a:schemeClr val="bg1"/>
                </a:solidFill>
              </a:rPr>
              <a:t>1</a:t>
            </a:fld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46939" y="404664"/>
            <a:ext cx="4656381" cy="1008112"/>
          </a:xfrm>
        </p:spPr>
        <p:txBody>
          <a:bodyPr>
            <a:normAutofit/>
          </a:bodyPr>
          <a:lstStyle/>
          <a:p>
            <a:r>
              <a:rPr lang="pt-BR"/>
              <a:t>Descrição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025" y="2064070"/>
            <a:ext cx="894421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265" indent="-342265" algn="just"/>
            <a:r>
              <a:rPr lang="pt-BR" sz="1950"/>
              <a:t>A ideia central do site proposto, é disponibilizar um aplicativo de forma descomplicada para todos que queiram simular  a conversão para uso de energia solar, mostrando os benefícios ambientais (redução de emissão de CO2 e desmatamento) e financeiros a curto e longo prazo, (redução na conta de energia). </a:t>
            </a:r>
            <a:endParaRPr lang="pt-BR"/>
          </a:p>
          <a:p>
            <a:pPr marL="399930" lvl="1" indent="0" algn="just">
              <a:buNone/>
            </a:pPr>
            <a:r>
              <a:rPr lang="pt-BR" sz="1950"/>
              <a:t>Com acesso a esses dados, o usuário terá as informações necessárias para se inteirar e se conscientizar sobre o assunto.</a:t>
            </a:r>
          </a:p>
          <a:p>
            <a:pPr marL="342265" indent="-342265" algn="just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11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09836" y="332656"/>
            <a:ext cx="7344817" cy="720080"/>
          </a:xfrm>
        </p:spPr>
        <p:txBody>
          <a:bodyPr>
            <a:noAutofit/>
          </a:bodyPr>
          <a:lstStyle/>
          <a:p>
            <a:r>
              <a:rPr lang="pt-BR"/>
              <a:t>	Requisitos não Funcionais 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09836" y="1484784"/>
            <a:ext cx="9865096" cy="46805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085215" lvl="2" indent="-285750" fontAlgn="base"/>
            <a:r>
              <a:rPr lang="pt-BR" sz="2000" b="1"/>
              <a:t>[NF001] Desempenho</a:t>
            </a:r>
            <a:endParaRPr lang="pt-BR" sz="2000"/>
          </a:p>
          <a:p>
            <a:pPr marL="799465" lvl="2" indent="0" fontAlgn="base">
              <a:buNone/>
            </a:pPr>
            <a:r>
              <a:rPr lang="pt-BR" sz="2000"/>
              <a:t>O tempo de resposta do sistema, referente ao cálculo de conversão deverá ser de 1 segundo.</a:t>
            </a:r>
          </a:p>
          <a:p>
            <a:pPr marL="799465" lvl="2" indent="0" fontAlgn="base">
              <a:buNone/>
            </a:pPr>
            <a:endParaRPr lang="pt-BR" sz="2000"/>
          </a:p>
          <a:p>
            <a:pPr marL="1085215" lvl="2" indent="-285750" fontAlgn="base"/>
            <a:r>
              <a:rPr lang="pt-BR" sz="2000" b="1"/>
              <a:t>[NF002]  Compatibilidade</a:t>
            </a:r>
            <a:r>
              <a:rPr lang="pt-BR" sz="2000"/>
              <a:t> </a:t>
            </a:r>
          </a:p>
          <a:p>
            <a:pPr marL="799465" lvl="2" indent="0" fontAlgn="base">
              <a:buNone/>
            </a:pPr>
            <a:r>
              <a:rPr lang="pt-BR" sz="2000"/>
              <a:t>O sistema operacional deverá ser compatível  com todos os navegadores web.</a:t>
            </a:r>
          </a:p>
          <a:p>
            <a:pPr marL="799465" lvl="2" indent="0" fontAlgn="base">
              <a:buNone/>
            </a:pPr>
            <a:endParaRPr lang="pt-BR" sz="2000"/>
          </a:p>
          <a:p>
            <a:pPr marL="1085215" lvl="2" indent="-285750" fontAlgn="base"/>
            <a:r>
              <a:rPr lang="pt-BR" sz="2000" b="1"/>
              <a:t>[NF003] Segurança</a:t>
            </a:r>
            <a:r>
              <a:rPr lang="pt-BR" sz="2000"/>
              <a:t> </a:t>
            </a:r>
          </a:p>
          <a:p>
            <a:pPr marL="799465" lvl="2" indent="0" fontAlgn="base">
              <a:buNone/>
            </a:pPr>
            <a:r>
              <a:rPr lang="pt-BR" sz="2000"/>
              <a:t>O sistema deverá seguir as normas e proteger os dados dos usuários cadastrado conforme a Lei nº13.709/2018 – Lei Geral de Proteção de dados pessoais </a:t>
            </a:r>
          </a:p>
          <a:p>
            <a:pPr marL="856615" lvl="2" indent="0">
              <a:buNone/>
            </a:pPr>
            <a:endParaRPr lang="pt-BR" sz="20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24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09836" y="476672"/>
            <a:ext cx="7344817" cy="720080"/>
          </a:xfrm>
        </p:spPr>
        <p:txBody>
          <a:bodyPr>
            <a:noAutofit/>
          </a:bodyPr>
          <a:lstStyle/>
          <a:p>
            <a:r>
              <a:rPr lang="pt-BR"/>
              <a:t>	Requisitos Funcionais 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09836" y="1711959"/>
            <a:ext cx="9865096" cy="5472608"/>
          </a:xfrm>
        </p:spPr>
        <p:txBody>
          <a:bodyPr>
            <a:normAutofit/>
          </a:bodyPr>
          <a:lstStyle/>
          <a:p>
            <a:pPr lvl="1"/>
            <a:r>
              <a:rPr lang="pt-BR" b="1"/>
              <a:t>[RF001] Registrar dados dos usuários</a:t>
            </a:r>
            <a:r>
              <a:rPr lang="pt-BR"/>
              <a:t> </a:t>
            </a:r>
          </a:p>
          <a:p>
            <a:pPr marL="799860" lvl="2" indent="0" fontAlgn="base">
              <a:buNone/>
            </a:pPr>
            <a:r>
              <a:rPr lang="pt-BR"/>
              <a:t>O sistema deve permitir em uma tela, que o usuário insira seus dados para cadastro e simulação. </a:t>
            </a:r>
          </a:p>
          <a:p>
            <a:pPr marL="799860" lvl="2" indent="0" fontAlgn="base">
              <a:buNone/>
            </a:pPr>
            <a:r>
              <a:rPr lang="pt-BR"/>
              <a:t> </a:t>
            </a:r>
          </a:p>
          <a:p>
            <a:pPr marL="685680" lvl="1" indent="-285750" fontAlgn="base"/>
            <a:r>
              <a:rPr lang="pt-BR" b="1"/>
              <a:t>[RF002] Registrar dados de simulação</a:t>
            </a:r>
            <a:r>
              <a:rPr lang="pt-BR"/>
              <a:t> </a:t>
            </a:r>
          </a:p>
          <a:p>
            <a:pPr marL="799860" lvl="2" indent="0" fontAlgn="base">
              <a:buNone/>
            </a:pPr>
            <a:r>
              <a:rPr lang="pt-BR"/>
              <a:t>O sistema deverá registrar os dados de consumo médio de energia  informadas pelos usuários para simulação. </a:t>
            </a:r>
          </a:p>
          <a:p>
            <a:pPr marL="799860" lvl="2" indent="0" fontAlgn="base">
              <a:buNone/>
            </a:pPr>
            <a:r>
              <a:rPr lang="pt-BR"/>
              <a:t> </a:t>
            </a:r>
          </a:p>
          <a:p>
            <a:pPr marL="799860" lvl="2" indent="0" fontAlgn="base">
              <a:buNone/>
            </a:pPr>
            <a:endParaRPr lang="pt-BR"/>
          </a:p>
          <a:p>
            <a:pPr marL="799860" lvl="2" indent="0" fontAlgn="base">
              <a:buNone/>
            </a:pPr>
            <a:r>
              <a:rPr lang="pt-BR"/>
              <a:t> 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91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909836" y="548680"/>
            <a:ext cx="9145016" cy="59046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085215" lvl="2" indent="-285750" fontAlgn="base"/>
            <a:endParaRPr lang="pt-BR" sz="1700" b="1"/>
          </a:p>
          <a:p>
            <a:pPr marL="1085215" lvl="2" indent="-285750" fontAlgn="base"/>
            <a:endParaRPr lang="pt-BR" sz="1700" b="1"/>
          </a:p>
          <a:p>
            <a:pPr marL="1085215" lvl="2" indent="-285750" fontAlgn="base"/>
            <a:endParaRPr lang="pt-BR" sz="1700" b="1"/>
          </a:p>
          <a:p>
            <a:pPr marL="685680" lvl="1" indent="-285750" fontAlgn="base"/>
            <a:r>
              <a:rPr lang="pt-BR" b="1"/>
              <a:t>[RF003] Mostrar campos de preenchimento obrigatórios</a:t>
            </a:r>
            <a:r>
              <a:rPr lang="pt-BR"/>
              <a:t> </a:t>
            </a:r>
          </a:p>
          <a:p>
            <a:pPr marL="799860" lvl="2" indent="0" fontAlgn="base">
              <a:buNone/>
            </a:pPr>
            <a:r>
              <a:rPr lang="pt-BR"/>
              <a:t>O sistema deverá mostrar para os usuários os campos obrigatórios a serem preenchidos e informar quando houver falta de informação. </a:t>
            </a:r>
          </a:p>
          <a:p>
            <a:pPr marL="799465" lvl="2" indent="0">
              <a:buClr>
                <a:srgbClr val="8AD0D6"/>
              </a:buClr>
              <a:buNone/>
            </a:pPr>
            <a:endParaRPr lang="pt-BR" sz="1700" b="1"/>
          </a:p>
          <a:p>
            <a:pPr marL="799465" lvl="2" indent="0">
              <a:buClr>
                <a:srgbClr val="8AD0D6"/>
              </a:buClr>
              <a:buNone/>
            </a:pPr>
            <a:endParaRPr lang="pt-BR" sz="1700" b="1"/>
          </a:p>
          <a:p>
            <a:pPr marL="1085215" lvl="2" indent="-285750">
              <a:buClr>
                <a:srgbClr val="8AD0D6"/>
              </a:buClr>
            </a:pPr>
            <a:r>
              <a:rPr lang="pt-BR" sz="1700" b="1"/>
              <a:t>[RF004] Informar emissão de CO2</a:t>
            </a:r>
            <a:r>
              <a:rPr lang="pt-BR" sz="1700"/>
              <a:t> </a:t>
            </a:r>
            <a:endParaRPr lang="pt-BR"/>
          </a:p>
          <a:p>
            <a:pPr marL="799465" lvl="2" indent="0" fontAlgn="base">
              <a:buNone/>
            </a:pPr>
            <a:r>
              <a:rPr lang="pt-BR" sz="1700"/>
              <a:t>Através do consumo médio informado pelo usuário, o sistema deverá devolver a quantidade de CO2 lançado na atmosfera e a quantidade de árvores que seria necessária para gerar a mesma quantidade de energia.  </a:t>
            </a:r>
          </a:p>
          <a:p>
            <a:pPr marL="1085215" lvl="2" indent="-285750" fontAlgn="base"/>
            <a:endParaRPr lang="pt-BR" sz="1700"/>
          </a:p>
          <a:p>
            <a:pPr marL="799465" lvl="2" indent="0" fontAlgn="base">
              <a:buNone/>
            </a:pPr>
            <a:endParaRPr lang="pt-BR" sz="17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22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38" y="274099"/>
            <a:ext cx="3233854" cy="6308469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72" y="163144"/>
            <a:ext cx="3209524" cy="641904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11" y="152011"/>
            <a:ext cx="3161905" cy="643809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26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5960" cy="4188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015" cy="2365453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770" y="1676400"/>
            <a:ext cx="281866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28" y="0"/>
            <a:ext cx="1602970" cy="11414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6" y="6096000"/>
            <a:ext cx="993476" cy="762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88520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7668" y="3753695"/>
            <a:ext cx="3471156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88825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36750" y="4854346"/>
            <a:ext cx="9146967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Diagrama de contexto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>
                <a:solidFill>
                  <a:schemeClr val="bg1"/>
                </a:solidFill>
              </a:rPr>
              <a:t>15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7AEBF-FD6D-5448-9A9B-53368DDDD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10" y="76200"/>
            <a:ext cx="9281429" cy="408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812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5960" cy="4188315"/>
          </a:xfrm>
          <a:prstGeom prst="rect">
            <a:avLst/>
          </a:prstGeom>
        </p:spPr>
      </p:pic>
      <p:pic>
        <p:nvPicPr>
          <p:cNvPr id="83" name="Picture 3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015" cy="2365453"/>
          </a:xfrm>
          <a:prstGeom prst="rect">
            <a:avLst/>
          </a:prstGeom>
        </p:spPr>
      </p:pic>
      <p:sp>
        <p:nvSpPr>
          <p:cNvPr id="84" name="Oval 4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770" y="1676400"/>
            <a:ext cx="281866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5" name="Picture 4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28" y="0"/>
            <a:ext cx="1602970" cy="1141407"/>
          </a:xfrm>
          <a:prstGeom prst="rect">
            <a:avLst/>
          </a:prstGeom>
        </p:spPr>
      </p:pic>
      <p:pic>
        <p:nvPicPr>
          <p:cNvPr id="86" name="Picture 4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6" y="6096000"/>
            <a:ext cx="993476" cy="762000"/>
          </a:xfrm>
          <a:prstGeom prst="rect">
            <a:avLst/>
          </a:prstGeom>
        </p:spPr>
      </p:pic>
      <p:sp>
        <p:nvSpPr>
          <p:cNvPr id="87" name="Rectangle 4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8" name="Rectangle 49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88520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51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7668" y="3753695"/>
            <a:ext cx="3471156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Freeform: Shape 5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88825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36750" y="4854346"/>
            <a:ext cx="7638724" cy="1370648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>
              <a:lnSpc>
                <a:spcPct val="90000"/>
              </a:lnSpc>
            </a:pPr>
            <a:r>
              <a:rPr lang="en-US" sz="44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Diagrama</a:t>
            </a:r>
            <a:r>
              <a:rPr lang="en-US" sz="4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sz="4400">
                <a:solidFill>
                  <a:srgbClr val="EBEBEB"/>
                </a:solidFill>
              </a:rPr>
              <a:t>de Casos</a:t>
            </a:r>
            <a:r>
              <a:rPr lang="en-US" sz="4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Uso</a:t>
            </a:r>
            <a:br>
              <a:rPr lang="en-US" sz="4400" b="0" i="0" kern="1200"/>
            </a:br>
            <a:endParaRPr lang="en-US" sz="26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>
                <a:solidFill>
                  <a:schemeClr val="bg1"/>
                </a:solidFill>
              </a:rPr>
              <a:t>16</a:t>
            </a:fld>
            <a:endParaRPr lang="pt-BR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8B86EC-D69E-829B-5A3C-530F6C7C7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0"/>
            <a:ext cx="10041563" cy="407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2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17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061E81-E9B3-F2A5-076A-ADDC8548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6" y="186813"/>
            <a:ext cx="10104518" cy="64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18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0FAB877-CBE2-76CF-B258-B1D79F41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1" y="206477"/>
            <a:ext cx="10123703" cy="64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19</a:t>
            </a:fld>
            <a:endParaRPr lang="pt-BR"/>
          </a:p>
        </p:txBody>
      </p: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1444CCD-71BA-CED1-029E-ACA974E5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03" y="236158"/>
            <a:ext cx="10118604" cy="64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58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5960" cy="4188315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015" cy="2365453"/>
          </a:xfrm>
          <a:prstGeom prst="rect">
            <a:avLst/>
          </a:prstGeom>
        </p:spPr>
      </p:pic>
      <p:sp>
        <p:nvSpPr>
          <p:cNvPr id="33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770" y="1676400"/>
            <a:ext cx="281866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28" y="0"/>
            <a:ext cx="1602970" cy="1141407"/>
          </a:xfrm>
          <a:prstGeom prst="rect">
            <a:avLst/>
          </a:prstGeom>
        </p:spPr>
      </p:pic>
      <p:pic>
        <p:nvPicPr>
          <p:cNvPr id="35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6" y="6096000"/>
            <a:ext cx="993476" cy="762000"/>
          </a:xfrm>
          <a:prstGeom prst="rect">
            <a:avLst/>
          </a:prstGeom>
        </p:spPr>
      </p:pic>
      <p:sp>
        <p:nvSpPr>
          <p:cNvPr id="36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48762" y="629266"/>
            <a:ext cx="4165424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PI-Grupo 6</a:t>
            </a: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2719" y="-1"/>
            <a:ext cx="559326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68553" y="-62690"/>
            <a:ext cx="6858001" cy="6983381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magem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05" y="1917048"/>
            <a:ext cx="5448469" cy="3023900"/>
          </a:xfrm>
          <a:prstGeom prst="rect">
            <a:avLst/>
          </a:prstGeom>
          <a:effectLst/>
        </p:spPr>
      </p:pic>
      <p:sp>
        <p:nvSpPr>
          <p:cNvPr id="40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728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tângulo 3"/>
          <p:cNvSpPr/>
          <p:nvPr/>
        </p:nvSpPr>
        <p:spPr>
          <a:xfrm>
            <a:off x="648762" y="2438400"/>
            <a:ext cx="4165423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Desenvolvimento</a:t>
            </a: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Software </a:t>
            </a:r>
            <a:endParaRPr lang="pt-BR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</a:pPr>
            <a:r>
              <a:rPr lang="en-US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Multiplataforma</a:t>
            </a: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– DSM</a:t>
            </a:r>
            <a:endParaRPr lang="pt-BR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1° </a:t>
            </a:r>
            <a:r>
              <a:rPr lang="en-US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Semestre</a:t>
            </a:r>
            <a:endParaRPr lang="en-US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>
                <a:solidFill>
                  <a:schemeClr val="bg1"/>
                </a:solidFill>
              </a:rPr>
              <a:t>2</a:t>
            </a:fld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4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150">
                <a:solidFill>
                  <a:schemeClr val="tx1">
                    <a:alpha val="75000"/>
                  </a:schemeClr>
                </a:solidFill>
                <a:latin typeface="Arial"/>
                <a:cs typeface="Arial"/>
              </a:rPr>
              <a:t>Referências Bibliográficas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>
                <a:solidFill>
                  <a:schemeClr val="tx1">
                    <a:alpha val="85000"/>
                  </a:schemeClr>
                </a:solidFill>
                <a:latin typeface="Arial"/>
                <a:cs typeface="Arial"/>
              </a:rPr>
              <a:t>Sites</a:t>
            </a:r>
          </a:p>
          <a:p>
            <a:pPr marL="342265" indent="-342265">
              <a:buClr>
                <a:srgbClr val="1E5155">
                  <a:lumMod val="40000"/>
                  <a:lumOff val="60000"/>
                </a:srgbClr>
              </a:buClr>
            </a:pPr>
            <a:r>
              <a:rPr lang="pt-BR" sz="1950">
                <a:solidFill>
                  <a:schemeClr val="tx1">
                    <a:alpha val="85000"/>
                  </a:schemeClr>
                </a:solidFill>
                <a:latin typeface="Arial"/>
                <a:cs typeface="Arial"/>
              </a:rPr>
              <a:t>https://www.neosolar.com.br</a:t>
            </a:r>
          </a:p>
          <a:p>
            <a:pPr marL="342265" indent="-342265"/>
            <a:r>
              <a:rPr lang="pt-BR" sz="1950">
                <a:hlinkClick r:id="rId2"/>
              </a:rPr>
              <a:t>https://www.figma.com</a:t>
            </a:r>
            <a:endParaRPr lang="pt-BR" sz="1950"/>
          </a:p>
          <a:p>
            <a:pPr marL="342265" indent="-342265"/>
            <a:r>
              <a:rPr lang="pt-BR" sz="1950">
                <a:hlinkClick r:id="rId3"/>
              </a:rPr>
              <a:t>https://color.adobe.com/pt/create/image</a:t>
            </a:r>
            <a:endParaRPr lang="pt-BR" sz="1950"/>
          </a:p>
          <a:p>
            <a:pPr marL="342265" indent="-342265"/>
            <a:endParaRPr lang="pt-BR"/>
          </a:p>
          <a:p>
            <a:pPr marL="342265" indent="-342265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693812" y="692696"/>
            <a:ext cx="10657184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3200"/>
              <a:t>Matérias envolvidas no Projeto Interdisciplinar:</a:t>
            </a:r>
          </a:p>
          <a:p>
            <a:endParaRPr lang="pt-BR" sz="2800"/>
          </a:p>
          <a:p>
            <a:endParaRPr lang="pt-BR" sz="2800"/>
          </a:p>
          <a:p>
            <a:r>
              <a:rPr lang="pt-BR" sz="2800"/>
              <a:t>• Engenharia de Software</a:t>
            </a:r>
          </a:p>
          <a:p>
            <a:r>
              <a:rPr lang="pt-BR" sz="2800"/>
              <a:t>   Professor: Orlando Saraiva do Nascimento Junior </a:t>
            </a:r>
          </a:p>
          <a:p>
            <a:endParaRPr lang="pt-BR" sz="2800"/>
          </a:p>
          <a:p>
            <a:r>
              <a:rPr lang="pt-BR" sz="2800"/>
              <a:t>• Desenvolvimento Web</a:t>
            </a:r>
          </a:p>
          <a:p>
            <a:r>
              <a:rPr lang="pt-BR" sz="2800"/>
              <a:t>   Professor: Sandro Valerius dos Santos</a:t>
            </a:r>
          </a:p>
          <a:p>
            <a:endParaRPr lang="pt-BR" sz="2800"/>
          </a:p>
          <a:p>
            <a:r>
              <a:rPr lang="pt-BR" sz="2800"/>
              <a:t>• Design Digital</a:t>
            </a:r>
          </a:p>
          <a:p>
            <a:r>
              <a:rPr lang="pt-BR" sz="2800"/>
              <a:t>   Professor: Daniel dos Santos </a:t>
            </a:r>
            <a:r>
              <a:rPr lang="pt-BR" sz="2800" err="1"/>
              <a:t>Robledo</a:t>
            </a:r>
            <a:endParaRPr lang="pt-BR" sz="280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1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34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5960" cy="4188315"/>
          </a:xfrm>
          <a:prstGeom prst="rect">
            <a:avLst/>
          </a:prstGeom>
        </p:spPr>
      </p:pic>
      <p:pic>
        <p:nvPicPr>
          <p:cNvPr id="60" name="Picture 36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015" cy="2365453"/>
          </a:xfrm>
          <a:prstGeom prst="rect">
            <a:avLst/>
          </a:prstGeom>
        </p:spPr>
      </p:pic>
      <p:sp>
        <p:nvSpPr>
          <p:cNvPr id="61" name="Oval 38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770" y="1676400"/>
            <a:ext cx="281866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Picture 40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28" y="0"/>
            <a:ext cx="1602970" cy="1141407"/>
          </a:xfrm>
          <a:prstGeom prst="rect">
            <a:avLst/>
          </a:prstGeom>
        </p:spPr>
      </p:pic>
      <p:pic>
        <p:nvPicPr>
          <p:cNvPr id="63" name="Picture 42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6" y="6096000"/>
            <a:ext cx="993476" cy="762000"/>
          </a:xfrm>
          <a:prstGeom prst="rect">
            <a:avLst/>
          </a:prstGeom>
        </p:spPr>
      </p:pic>
      <p:sp>
        <p:nvSpPr>
          <p:cNvPr id="64" name="Rectangle 44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5" name="Rectangle 46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556" y="2736342"/>
            <a:ext cx="4952879" cy="117846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 defTabSz="457200"/>
            <a:r>
              <a:rPr lang="en-US" sz="6600" b="0" i="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Integrantes</a:t>
            </a:r>
            <a:r>
              <a:rPr lang="en-US" sz="6800">
                <a:solidFill>
                  <a:schemeClr val="tx1"/>
                </a:solidFill>
              </a:rPr>
              <a:t> </a:t>
            </a:r>
            <a:endParaRPr lang="en-US" sz="6800" b="0" i="0" kern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6" name="Rectangle 48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646695" y="1398891"/>
            <a:ext cx="6292809" cy="4470821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CARLA CRISTINA JUSTINO PEREIRA DA SILVA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endParaRPr lang="en-US">
              <a:solidFill>
                <a:schemeClr val="tx1"/>
              </a:solidFill>
            </a:endParaRP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DANIEL DE GODOY CAROLINO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endParaRPr lang="en-US">
              <a:solidFill>
                <a:schemeClr val="tx1"/>
              </a:solidFill>
            </a:endParaRP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GUILHERME WILLIAN DE PAULA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endParaRPr lang="en-US">
              <a:solidFill>
                <a:schemeClr val="tx1"/>
              </a:solidFill>
            </a:endParaRP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LUCA WYLLIAN BETEGHELLA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endParaRPr lang="en-US">
              <a:solidFill>
                <a:schemeClr val="tx1"/>
              </a:solidFill>
            </a:endParaRP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RENAN ALTARUGIO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endParaRPr lang="en-US">
              <a:solidFill>
                <a:schemeClr val="tx1"/>
              </a:solidFill>
            </a:endParaRP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</a:rPr>
              <a:t>VALDEMIR NÓIA GUARIENTO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27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34865" y="116632"/>
            <a:ext cx="6303068" cy="108012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	</a:t>
            </a:r>
            <a:r>
              <a:rPr lang="pt-BR" sz="6000"/>
              <a:t>  Introdução</a:t>
            </a:r>
            <a:endParaRPr lang="pt-br" sz="600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549796" y="1556792"/>
            <a:ext cx="10873207" cy="5112568"/>
          </a:xfrm>
        </p:spPr>
        <p:txBody>
          <a:bodyPr rtlCol="0"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/>
                </a:solidFill>
              </a:rPr>
              <a:t>A NOSSA EMPRESA!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>
                <a:solidFill>
                  <a:srgbClr val="FFFF00"/>
                </a:solidFill>
              </a:rPr>
              <a:t>BIO LUZ -&gt; </a:t>
            </a:r>
            <a:r>
              <a:rPr lang="pt-BR" b="1">
                <a:solidFill>
                  <a:schemeClr val="tx1"/>
                </a:solidFill>
              </a:rPr>
              <a:t>É uma empresa voltada na criação e execução de projetos energéticos fotovoltaicos. Essa ideia nasceu com a necessidade de reduzirmos o consumo de energia convencional (hídrica) por uma energia limpa e de forma sustentável, Atrelado também ao benefício financeiro, ou seja, redução da fatura de energia elétrica.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/>
                </a:solidFill>
              </a:rPr>
              <a:t>Atualmente o mercado de energia  fotovoltaica está em extrema expansão, tendo alta procura por consumidores residenciais e empresariais, que visam, além de uma energia limpa, a redução no valor  da fatura de energia.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b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>
                <a:solidFill>
                  <a:srgbClr val="FFFF00"/>
                </a:solidFill>
              </a:rPr>
              <a:t>VISÃO -&gt; </a:t>
            </a:r>
            <a:r>
              <a:rPr lang="pt-BR" b="1">
                <a:solidFill>
                  <a:schemeClr val="tx1"/>
                </a:solidFill>
              </a:rPr>
              <a:t>Ser modelo no mercado de energia solar fotovoltaica, prestando um serviço com qualidade, excelência e total transparência, procurando oferecer sempre ao seu consumidor  a melhor solução para seu projeto, aprimorando nosso conhecimento em novas tecnologias.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b="1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>
                <a:solidFill>
                  <a:srgbClr val="FFFF00"/>
                </a:solidFill>
              </a:rPr>
              <a:t>NOSSA MISSÃO -&gt; </a:t>
            </a:r>
            <a:r>
              <a:rPr lang="pt-BR" b="1">
                <a:solidFill>
                  <a:schemeClr val="tx1"/>
                </a:solidFill>
              </a:rPr>
              <a:t>Buscar ser referência no quesito "Sustentabilidade", buscando focar primeiramente no benefício ambiental e consequentemente o retorno financeiro para nossos Clientes e para nossa Empresa. </a:t>
            </a:r>
            <a:endParaRPr lang="en-US" b="1">
              <a:solidFill>
                <a:schemeClr val="tx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214092" y="476672"/>
            <a:ext cx="5256584" cy="1400530"/>
          </a:xfrm>
        </p:spPr>
        <p:txBody>
          <a:bodyPr rtlCol="0"/>
          <a:lstStyle/>
          <a:p>
            <a:pPr rtl="0"/>
            <a:r>
              <a:rPr lang="pt-BR" sz="6000"/>
              <a:t>     Logotipo</a:t>
            </a:r>
            <a:endParaRPr lang="pt-br" sz="60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14" y="1877202"/>
            <a:ext cx="4624739" cy="4104456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5960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015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770" y="1676400"/>
            <a:ext cx="281866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28" y="0"/>
            <a:ext cx="1602970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6" y="6096000"/>
            <a:ext cx="993476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01A21F-593B-0C8F-746D-B7D297D0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92" y="4542502"/>
            <a:ext cx="9178794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5000"/>
              <a:t>Inspirações para o logotipo</a:t>
            </a:r>
          </a:p>
        </p:txBody>
      </p:sp>
      <p:pic>
        <p:nvPicPr>
          <p:cNvPr id="13" name="Imagem 12" descr="Desenho de um cachorro&#10;&#10;Descrição gerada automaticamente">
            <a:extLst>
              <a:ext uri="{FF2B5EF4-FFF2-40B4-BE49-F238E27FC236}">
                <a16:creationId xmlns:a16="http://schemas.microsoft.com/office/drawing/2014/main" id="{F48FEEB7-D976-96C5-7C5D-2991F33E3D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r="4733" b="-1"/>
          <a:stretch/>
        </p:blipFill>
        <p:spPr>
          <a:xfrm>
            <a:off x="635292" y="640080"/>
            <a:ext cx="295274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5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id="{D7D83699-6AD9-4629-E323-C6F3849D05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r="8258"/>
          <a:stretch/>
        </p:blipFill>
        <p:spPr>
          <a:xfrm>
            <a:off x="3745090" y="637032"/>
            <a:ext cx="295274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682AA3D4-FD41-9238-49E6-8D33DDD7D4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9" r="17943" b="-1"/>
          <a:stretch/>
        </p:blipFill>
        <p:spPr>
          <a:xfrm>
            <a:off x="6855019" y="637032"/>
            <a:ext cx="295274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797AD70-7E48-EBE2-6D0E-7125085E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9844" y="295729"/>
            <a:ext cx="837980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C014DD1E-5D91-48A3-AD6D-45FBA980D106}" type="slidenum">
              <a:rPr lang="en-US" sz="2800" smtClean="0"/>
              <a:pPr defTabSz="914400">
                <a:spcAft>
                  <a:spcPts val="600"/>
                </a:spcAft>
              </a:pPr>
              <a:t>7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6216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5960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015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770" y="1676400"/>
            <a:ext cx="281866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28" y="0"/>
            <a:ext cx="1602970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6" y="6096000"/>
            <a:ext cx="993476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189791" y="1285890"/>
            <a:ext cx="3531337" cy="261663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>
              <a:lnSpc>
                <a:spcPct val="90000"/>
              </a:lnSpc>
            </a:pPr>
            <a: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Paleta de cores </a:t>
            </a:r>
            <a:r>
              <a:rPr lang="en-US" sz="45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utilizadas</a:t>
            </a:r>
            <a: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500">
                <a:solidFill>
                  <a:srgbClr val="EBEBEB"/>
                </a:solidFill>
              </a:rPr>
              <a:t>no </a:t>
            </a:r>
            <a:r>
              <a:rPr lang="en-US" sz="4500" err="1">
                <a:solidFill>
                  <a:srgbClr val="EBEBEB"/>
                </a:solidFill>
              </a:rPr>
              <a:t>logotipo</a:t>
            </a:r>
            <a:endParaRPr lang="en-US" sz="4500" b="0" i="0" kern="1200">
              <a:solidFill>
                <a:srgbClr val="EBEBEB"/>
              </a:solidFill>
              <a:latin typeface="+mj-lt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8189791" y="4258425"/>
            <a:ext cx="3351502" cy="223133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</a:rPr>
              <a:t>#378c5b,</a:t>
            </a:r>
          </a:p>
          <a:p>
            <a:pPr defTabSz="457200"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</a:rPr>
              <a:t>#e1d469</a:t>
            </a:r>
          </a:p>
          <a:p>
            <a:pPr defTabSz="457200"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</a:rPr>
              <a:t>#f1eecb,</a:t>
            </a:r>
          </a:p>
          <a:p>
            <a:pPr defTabSz="457200"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</a:rPr>
              <a:t>#7fc148</a:t>
            </a:r>
          </a:p>
          <a:p>
            <a:pPr defTabSz="457200"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</a:rPr>
              <a:t>#5c6cac</a:t>
            </a:r>
          </a:p>
          <a:p>
            <a:pPr defTabSz="457200">
              <a:lnSpc>
                <a:spcPct val="90000"/>
              </a:lnSpc>
            </a:pPr>
            <a:endParaRPr lang="en-US" sz="14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1737" y="-1"/>
            <a:ext cx="559326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7920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5" descr="Logotipo&#10;&#10;Descrição gerada automaticamente">
            <a:extLst>
              <a:ext uri="{FF2B5EF4-FFF2-40B4-BE49-F238E27FC236}">
                <a16:creationId xmlns:a16="http://schemas.microsoft.com/office/drawing/2014/main" id="{CA20B71D-49B7-776F-8FBE-AC31F771F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67475"/>
            <a:ext cx="7461737" cy="3322585"/>
          </a:xfrm>
          <a:prstGeom prst="rect">
            <a:avLst/>
          </a:prstGeom>
          <a:effectLst/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pt-BR" smtClean="0">
                <a:solidFill>
                  <a:schemeClr val="bg1"/>
                </a:solidFill>
              </a:rPr>
              <a:t>8</a:t>
            </a:fld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DBA86CC-34C3-43C1-B328-62490FE69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F4C9D6-90BC-48A0-91E8-0F0373CA1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5093" y="0"/>
            <a:ext cx="68562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10349844" y="295729"/>
            <a:ext cx="837980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C014DD1E-5D91-48A3-AD6D-45FBA980D106}" type="slidenum">
              <a:rPr lang="en-US" sz="2800" b="0" i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457200">
                <a:spcAft>
                  <a:spcPts val="600"/>
                </a:spcAft>
              </a:pPr>
              <a:t>9</a:t>
            </a:fld>
            <a:endParaRPr lang="en-US" sz="2800" b="0" i="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Espaço Reservado para Texto 2"/>
          <p:cNvSpPr txBox="1">
            <a:spLocks/>
          </p:cNvSpPr>
          <p:nvPr/>
        </p:nvSpPr>
        <p:spPr>
          <a:xfrm>
            <a:off x="4827906" y="1203866"/>
            <a:ext cx="6292809" cy="4470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797" indent="-342797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999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727" indent="-285664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799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2657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599720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6783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5248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0908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7971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5034" indent="-228531" algn="l" defTabSz="457063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265" indent="-342265" defTabSz="457200" fontAlgn="base"/>
            <a:r>
              <a:rPr lang="en-US" sz="2400" err="1"/>
              <a:t>Descrição</a:t>
            </a:r>
            <a:r>
              <a:rPr lang="en-US" sz="2400"/>
              <a:t> </a:t>
            </a:r>
            <a:r>
              <a:rPr lang="en-US" sz="2400" err="1"/>
              <a:t>Geral</a:t>
            </a:r>
            <a:endParaRPr lang="en-US" sz="2400"/>
          </a:p>
          <a:p>
            <a:pPr marL="342265" indent="-342265" defTabSz="457200">
              <a:buClr>
                <a:srgbClr val="8AD0D6"/>
              </a:buClr>
            </a:pPr>
            <a:endParaRPr lang="en-US" sz="2400"/>
          </a:p>
          <a:p>
            <a:pPr marL="342265" indent="-342265" defTabSz="457200" fontAlgn="base"/>
            <a:r>
              <a:rPr lang="en-US" sz="2400" err="1"/>
              <a:t>Requisitos</a:t>
            </a:r>
            <a:r>
              <a:rPr lang="en-US" sz="2400"/>
              <a:t> </a:t>
            </a:r>
            <a:r>
              <a:rPr lang="en-US" sz="2400" err="1"/>
              <a:t>não</a:t>
            </a:r>
            <a:r>
              <a:rPr lang="en-US" sz="2400"/>
              <a:t> </a:t>
            </a:r>
            <a:r>
              <a:rPr lang="en-US" sz="2400" err="1"/>
              <a:t>Funcionais</a:t>
            </a:r>
            <a:endParaRPr lang="en-US" sz="2400"/>
          </a:p>
          <a:p>
            <a:pPr marL="342265" indent="-342265" defTabSz="457200">
              <a:buClr>
                <a:srgbClr val="8AD0D6"/>
              </a:buClr>
            </a:pPr>
            <a:endParaRPr lang="en-US" sz="2400"/>
          </a:p>
          <a:p>
            <a:pPr marL="342265" indent="-342265" defTabSz="457200" fontAlgn="base"/>
            <a:r>
              <a:rPr lang="en-US" sz="2400" err="1"/>
              <a:t>Requisitos</a:t>
            </a:r>
            <a:r>
              <a:rPr lang="en-US" sz="2400"/>
              <a:t> </a:t>
            </a:r>
            <a:r>
              <a:rPr lang="en-US" sz="2400" err="1"/>
              <a:t>Funcionais</a:t>
            </a:r>
            <a:endParaRPr lang="en-US" sz="2400"/>
          </a:p>
          <a:p>
            <a:pPr marL="342265" indent="-342265" defTabSz="457200">
              <a:buClr>
                <a:srgbClr val="8AD0D6"/>
              </a:buClr>
            </a:pPr>
            <a:endParaRPr lang="en-US" sz="2400"/>
          </a:p>
          <a:p>
            <a:pPr marL="342265" indent="-342265" defTabSz="457200"/>
            <a:r>
              <a:rPr lang="en-US" sz="2400" err="1"/>
              <a:t>Diagrama</a:t>
            </a:r>
            <a:r>
              <a:rPr lang="en-US" sz="2400"/>
              <a:t> de </a:t>
            </a:r>
            <a:r>
              <a:rPr lang="en-US" sz="2400" err="1"/>
              <a:t>Contexto</a:t>
            </a:r>
            <a:endParaRPr lang="en-US" sz="2400"/>
          </a:p>
          <a:p>
            <a:pPr marL="342265" indent="-342265" defTabSz="457200">
              <a:buClr>
                <a:srgbClr val="8AD0D6"/>
              </a:buClr>
            </a:pPr>
            <a:endParaRPr lang="en-US" sz="2400"/>
          </a:p>
          <a:p>
            <a:pPr marL="342265" indent="-342265" defTabSz="457200"/>
            <a:r>
              <a:rPr lang="en-US" sz="2400" err="1"/>
              <a:t>Diagrama</a:t>
            </a:r>
            <a:r>
              <a:rPr lang="en-US" sz="2400"/>
              <a:t> de Casos de </a:t>
            </a:r>
            <a:r>
              <a:rPr lang="en-US" sz="2400" err="1"/>
              <a:t>Uso</a:t>
            </a:r>
            <a:endParaRPr lang="en-US" sz="2400"/>
          </a:p>
          <a:p>
            <a:pPr marL="342265" indent="-342265" defTabSz="457200" fontAlgn="base"/>
            <a:endParaRPr lang="en-US" sz="2400"/>
          </a:p>
          <a:p>
            <a:pPr marL="342265" indent="-342265" defTabSz="457200" fontAlgn="base"/>
            <a:endParaRPr lang="en-US"/>
          </a:p>
          <a:p>
            <a:pPr marL="0" indent="0" defTabSz="457200" fontAlgn="base"/>
            <a:endParaRPr lang="en-US"/>
          </a:p>
          <a:p>
            <a:pPr marL="342265" indent="-342265" defTabSz="457200" fontAlgn="base"/>
            <a:endParaRPr lang="en-US"/>
          </a:p>
          <a:p>
            <a:pPr marL="342265" indent="-342265" defTabSz="457200" fontAlgn="base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DD24E5-7141-36D7-8FFC-33DC9E4BC4F4}"/>
              </a:ext>
            </a:extLst>
          </p:cNvPr>
          <p:cNvSpPr txBox="1"/>
          <p:nvPr/>
        </p:nvSpPr>
        <p:spPr>
          <a:xfrm>
            <a:off x="419986" y="2888362"/>
            <a:ext cx="39139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/>
              <a:t>Documentação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24993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Custom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Íon</vt:lpstr>
      <vt:lpstr>  Projeto Interdisciplinar</vt:lpstr>
      <vt:lpstr>PowerPoint Presentation</vt:lpstr>
      <vt:lpstr>PowerPoint Presentation</vt:lpstr>
      <vt:lpstr>Integrantes </vt:lpstr>
      <vt:lpstr>   Introdução</vt:lpstr>
      <vt:lpstr>     Logotipo</vt:lpstr>
      <vt:lpstr>Inspirações para o logotipo</vt:lpstr>
      <vt:lpstr>Paleta de cores utilizadas no logotipo</vt:lpstr>
      <vt:lpstr>PowerPoint Presentation</vt:lpstr>
      <vt:lpstr>Descrição Geral</vt:lpstr>
      <vt:lpstr> Requisitos não Funcionais </vt:lpstr>
      <vt:lpstr> Requisitos Funcionais </vt:lpstr>
      <vt:lpstr>PowerPoint Presentation</vt:lpstr>
      <vt:lpstr>PowerPoint Presentation</vt:lpstr>
      <vt:lpstr>Diagrama de contexto</vt:lpstr>
      <vt:lpstr>Diagrama de Casos de Uso </vt:lpstr>
      <vt:lpstr>PowerPoint Presentation</vt:lpstr>
      <vt:lpstr>PowerPoint Presentation</vt:lpstr>
      <vt:lpstr>PowerPoint Presentation</vt:lpstr>
      <vt:lpstr>Referências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Apresentaçao PI-Grupo 6</dc:title>
  <dc:creator>f290ti</dc:creator>
  <cp:revision>1</cp:revision>
  <dcterms:created xsi:type="dcterms:W3CDTF">2022-06-11T13:08:21Z</dcterms:created>
  <dcterms:modified xsi:type="dcterms:W3CDTF">2022-06-27T16:20:13Z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